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75" r:id="rId3"/>
    <p:sldId id="263" r:id="rId4"/>
    <p:sldId id="266" r:id="rId5"/>
    <p:sldId id="267" r:id="rId6"/>
    <p:sldId id="270" r:id="rId7"/>
    <p:sldId id="269" r:id="rId8"/>
    <p:sldId id="271" r:id="rId9"/>
    <p:sldId id="272" r:id="rId10"/>
    <p:sldId id="281" r:id="rId11"/>
    <p:sldId id="282" r:id="rId12"/>
    <p:sldId id="285" r:id="rId13"/>
    <p:sldId id="284" r:id="rId14"/>
    <p:sldId id="283" r:id="rId15"/>
    <p:sldId id="268" r:id="rId16"/>
    <p:sldId id="286" r:id="rId17"/>
    <p:sldId id="290" r:id="rId18"/>
    <p:sldId id="289" r:id="rId19"/>
    <p:sldId id="288" r:id="rId20"/>
    <p:sldId id="291" r:id="rId21"/>
    <p:sldId id="262" r:id="rId22"/>
    <p:sldId id="259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72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30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0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24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4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32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9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7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8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7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1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1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03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5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53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2586" y="1689663"/>
            <a:ext cx="9442768" cy="2733239"/>
          </a:xfrm>
        </p:spPr>
        <p:txBody>
          <a:bodyPr>
            <a:normAutofit fontScale="90000"/>
          </a:bodyPr>
          <a:lstStyle/>
          <a:p>
            <a:r>
              <a:rPr lang="nl-NL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Rally plannen 2018</a:t>
            </a:r>
            <a: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 komende 5 </a:t>
            </a:r>
            <a: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b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LICENTIES 2018</a:t>
            </a:r>
            <a:br>
              <a:rPr lang="nl-N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NIEUWE RALLYLANDSCHAP 2018 EN TOEKOMST</a:t>
            </a:r>
            <a:br>
              <a:rPr lang="nl-N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RALLYKAMPIOENSCHAPPEN 2018</a:t>
            </a:r>
            <a:endParaRPr lang="nl-NL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79" y="2103316"/>
            <a:ext cx="1734696" cy="19438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8784879" y="4132180"/>
            <a:ext cx="1742647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900" b="1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BESTUUR SECTIE RALLYS</a:t>
            </a:r>
            <a:endParaRPr lang="nb-NO" sz="900" b="1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9088341" y="3068687"/>
            <a:ext cx="1081378" cy="2154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8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489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52"/>
            <a:ext cx="12192000" cy="671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2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1202"/>
            <a:ext cx="12192001" cy="651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056"/>
            <a:ext cx="12192000" cy="649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06"/>
            <a:ext cx="12192000" cy="648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216550" y="5064916"/>
            <a:ext cx="9223510" cy="138499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sz="1400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MEN KAN ELKE OP DE NEDERLANDSE MARKT ZIJNDE AUTO BOUWEN. </a:t>
            </a: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DE BOUWER DIENT HEM VOORAF BIJ HET </a:t>
            </a:r>
            <a:r>
              <a:rPr lang="nb-NO" sz="1400" b="1" dirty="0">
                <a:solidFill>
                  <a:srgbClr val="FF0000"/>
                </a:solidFill>
              </a:rPr>
              <a:t>B</a:t>
            </a:r>
            <a:r>
              <a:rPr lang="nb-NO" sz="1400" b="1" dirty="0" smtClean="0">
                <a:solidFill>
                  <a:srgbClr val="FF0000"/>
                </a:solidFill>
              </a:rPr>
              <a:t>SR AAN TE MELDEN, </a:t>
            </a: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WAAROP HIJ ZIJN BASIS GEGEVENS KRIJGT TOEGEZONDEN. </a:t>
            </a:r>
            <a:r>
              <a:rPr lang="nb-NO" sz="1400" i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nb-NO" sz="1400" i="1" dirty="0" smtClean="0">
                <a:solidFill>
                  <a:srgbClr val="FF0000"/>
                </a:solidFill>
              </a:rPr>
              <a:t>(ZEG MAAR BOUWVERGUNING EN NA KEURING HET NATIONAAL PASPOORT)   </a:t>
            </a:r>
            <a:r>
              <a:rPr lang="nb-NO" sz="1400" b="1" i="1" u="sng" dirty="0" smtClean="0">
                <a:solidFill>
                  <a:srgbClr val="0000FF"/>
                </a:solidFill>
              </a:rPr>
              <a:t>rally@knaf.nl</a:t>
            </a:r>
          </a:p>
          <a:p>
            <a:pPr algn="ctr"/>
            <a:endParaRPr lang="nb-NO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5300"/>
            <a:ext cx="12192001" cy="653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7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0214"/>
              </p:ext>
            </p:extLst>
          </p:nvPr>
        </p:nvGraphicFramePr>
        <p:xfrm>
          <a:off x="279634" y="540260"/>
          <a:ext cx="11376977" cy="60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634" y="540260"/>
                        <a:ext cx="11376977" cy="60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7132364" y="1041714"/>
            <a:ext cx="350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« </a:t>
            </a:r>
            <a:r>
              <a:rPr lang="nb-NO" sz="1400" b="1" dirty="0" smtClean="0">
                <a:solidFill>
                  <a:srgbClr val="FF0000"/>
                </a:solidFill>
              </a:rPr>
              <a:t>P</a:t>
            </a:r>
            <a:r>
              <a:rPr lang="nb-NO" sz="1000" b="1" dirty="0" smtClean="0">
                <a:solidFill>
                  <a:srgbClr val="FF0000"/>
                </a:solidFill>
              </a:rPr>
              <a:t> » IS EEN GEHEEL NIEUWE KLASSE VOOR NEDERLAND</a:t>
            </a: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IN LIJN MET HET DUITSE GROEP G REGLEMENT </a:t>
            </a:r>
            <a:endParaRPr lang="nb-NO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1562"/>
            <a:ext cx="12192001" cy="692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9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2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4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1677760" y="4810472"/>
            <a:ext cx="8833883" cy="1600438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rgbClr val="FF0000"/>
                </a:solidFill>
              </a:rPr>
              <a:t>VOORBEELD BASIS LIJST VOLGENDE ZIJDE:</a:t>
            </a:r>
          </a:p>
          <a:p>
            <a:pPr algn="ctr"/>
            <a:endParaRPr lang="nb-NO" b="1" dirty="0" smtClean="0">
              <a:solidFill>
                <a:srgbClr val="FF0000"/>
              </a:solidFill>
            </a:endParaRPr>
          </a:p>
          <a:p>
            <a:pPr algn="ctr"/>
            <a:r>
              <a:rPr lang="nb-NO" sz="1200" b="1" dirty="0" smtClean="0">
                <a:solidFill>
                  <a:srgbClr val="FF0000"/>
                </a:solidFill>
              </a:rPr>
              <a:t>MEN KAN ELKE OP DE NEDERLANDSE MARKT ZIJNDE AUTO BOUWEN, OOK DIE NIET OP DE BASIS LIJST STAAT. </a:t>
            </a:r>
          </a:p>
          <a:p>
            <a:pPr algn="ctr"/>
            <a:r>
              <a:rPr lang="nb-NO" sz="1200" b="1" dirty="0" smtClean="0">
                <a:solidFill>
                  <a:srgbClr val="FF0000"/>
                </a:solidFill>
              </a:rPr>
              <a:t>DE BOUWER DIENT HEM VOORAF BIJ HET BSR AAN TE MELDEN, </a:t>
            </a:r>
          </a:p>
          <a:p>
            <a:pPr algn="ctr"/>
            <a:r>
              <a:rPr lang="nb-NO" sz="1200" b="1" dirty="0" smtClean="0">
                <a:solidFill>
                  <a:srgbClr val="FF0000"/>
                </a:solidFill>
              </a:rPr>
              <a:t>WAAROP HIJ ZIJN BASIS GEGEVENS KRIJGT TOEGEZONDEN. </a:t>
            </a:r>
            <a:r>
              <a:rPr lang="nb-NO" sz="1000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b-NO" sz="1000" i="1" dirty="0" smtClean="0">
                <a:solidFill>
                  <a:srgbClr val="FF0000"/>
                </a:solidFill>
              </a:rPr>
              <a:t> (ZEG MAAR BOUWVERGUNING EN NA KEURING HET NATIONAAL PASPOORT)  </a:t>
            </a:r>
            <a:r>
              <a:rPr lang="nb-NO" sz="1400" b="1" i="1" u="sng" dirty="0" smtClean="0">
                <a:solidFill>
                  <a:srgbClr val="0000FF"/>
                </a:solidFill>
              </a:rPr>
              <a:t>rally@knaf.nl</a:t>
            </a:r>
            <a:endParaRPr lang="nb-NO" sz="1400" i="1" u="sng" dirty="0" smtClean="0">
              <a:solidFill>
                <a:srgbClr val="FF0000"/>
              </a:solidFill>
            </a:endParaRPr>
          </a:p>
          <a:p>
            <a:pPr algn="ctr"/>
            <a:endParaRPr lang="nb-NO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1851" y="373755"/>
            <a:ext cx="9442768" cy="2138902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LICENTIEs 2018 </a:t>
            </a:r>
            <a:br>
              <a:rPr lang="nl-NL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WIJZIGINGEN</a:t>
            </a:r>
            <a:endParaRPr lang="nl-N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45" y="2817449"/>
            <a:ext cx="3521090" cy="322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4834395" y="4446138"/>
            <a:ext cx="228997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BESTUUR SECTIE RALLYS</a:t>
            </a:r>
            <a:endParaRPr lang="nb-NO" sz="1400" b="1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91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3000">
              <a:srgbClr val="21D6E0"/>
            </a:gs>
            <a:gs pos="5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99" y="480574"/>
            <a:ext cx="9884639" cy="59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178674" y="3172566"/>
            <a:ext cx="8053808" cy="98488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nb-NO" b="1" dirty="0" smtClean="0">
              <a:solidFill>
                <a:srgbClr val="FF0000"/>
              </a:solidFill>
            </a:endParaRPr>
          </a:p>
          <a:p>
            <a:r>
              <a:rPr lang="nb-NO" b="1" dirty="0" smtClean="0">
                <a:solidFill>
                  <a:srgbClr val="FF0000"/>
                </a:solidFill>
              </a:rPr>
              <a:t>VOORBEELD BASIS LIJST WELKE IN HET REGLEMENT WORDT OPGENOMEN:</a:t>
            </a:r>
          </a:p>
          <a:p>
            <a:endParaRPr lang="nb-NO" sz="1000" i="1" dirty="0" smtClean="0">
              <a:solidFill>
                <a:srgbClr val="FF0000"/>
              </a:solidFill>
            </a:endParaRPr>
          </a:p>
          <a:p>
            <a:endParaRPr lang="nb-NO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786" y="572494"/>
            <a:ext cx="10909190" cy="2091313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RALLY KAMPIOENSCHAPPEN</a:t>
            </a:r>
            <a: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nl-N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93" y="3127550"/>
            <a:ext cx="3521090" cy="3225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74320" y="453992"/>
            <a:ext cx="1095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NIEUWE PUNTENTELLING 2018</a:t>
            </a:r>
            <a:endParaRPr lang="nl-NL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26302" y="5228629"/>
            <a:ext cx="798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schrapresultaten, alle wedstrijden tellen mee.</a:t>
            </a:r>
            <a:endParaRPr lang="nl-NL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09" y="5507167"/>
            <a:ext cx="10493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926302" y="1243447"/>
            <a:ext cx="1018580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 smtClean="0">
                <a:solidFill>
                  <a:srgbClr val="0000FF"/>
                </a:solidFill>
              </a:rPr>
              <a:t>Algemeen</a:t>
            </a:r>
            <a:r>
              <a:rPr lang="nb-NO" sz="1400" b="1" dirty="0" smtClean="0">
                <a:solidFill>
                  <a:srgbClr val="0000FF"/>
                </a:solidFill>
              </a:rPr>
              <a:t> </a:t>
            </a:r>
            <a:r>
              <a:rPr lang="nb-NO" sz="1400" b="1" dirty="0" err="1" smtClean="0">
                <a:solidFill>
                  <a:srgbClr val="0000FF"/>
                </a:solidFill>
              </a:rPr>
              <a:t>klassement</a:t>
            </a:r>
            <a:r>
              <a:rPr lang="nb-NO" sz="1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nb-NO" dirty="0" smtClean="0">
                <a:solidFill>
                  <a:srgbClr val="0000FF"/>
                </a:solidFill>
              </a:rPr>
              <a:t>20 – 17 – 14 – 12 – 10 – 9 – 8 – 7 – 6 – 5 – 4 – 3 – 2 – 1 </a:t>
            </a:r>
            <a:r>
              <a:rPr lang="nb-NO" sz="1400" dirty="0" err="1" smtClean="0">
                <a:solidFill>
                  <a:srgbClr val="0000FF"/>
                </a:solidFill>
              </a:rPr>
              <a:t>punten</a:t>
            </a:r>
            <a:endParaRPr lang="nb-NO" sz="1400" dirty="0" smtClean="0">
              <a:solidFill>
                <a:srgbClr val="0000FF"/>
              </a:solidFill>
            </a:endParaRPr>
          </a:p>
          <a:p>
            <a:endParaRPr lang="nb-NO" sz="1400" dirty="0">
              <a:solidFill>
                <a:srgbClr val="0000FF"/>
              </a:solidFill>
            </a:endParaRPr>
          </a:p>
          <a:p>
            <a:r>
              <a:rPr lang="nb-NO" sz="1400" b="1" dirty="0" smtClean="0">
                <a:solidFill>
                  <a:srgbClr val="0000FF"/>
                </a:solidFill>
              </a:rPr>
              <a:t>Klasse </a:t>
            </a:r>
            <a:r>
              <a:rPr lang="nb-NO" sz="1400" b="1" dirty="0" err="1">
                <a:solidFill>
                  <a:srgbClr val="0000FF"/>
                </a:solidFill>
              </a:rPr>
              <a:t>klassement</a:t>
            </a:r>
            <a:r>
              <a:rPr lang="nb-NO" sz="1400" b="1" dirty="0">
                <a:solidFill>
                  <a:srgbClr val="0000FF"/>
                </a:solidFill>
              </a:rPr>
              <a:t>:</a:t>
            </a:r>
          </a:p>
          <a:p>
            <a:r>
              <a:rPr lang="nb-NO" dirty="0">
                <a:solidFill>
                  <a:srgbClr val="0000FF"/>
                </a:solidFill>
              </a:rPr>
              <a:t>1</a:t>
            </a:r>
            <a:r>
              <a:rPr lang="nb-NO" dirty="0" smtClean="0">
                <a:solidFill>
                  <a:srgbClr val="0000FF"/>
                </a:solidFill>
              </a:rPr>
              <a:t>0 </a:t>
            </a:r>
            <a:r>
              <a:rPr lang="nb-NO" dirty="0">
                <a:solidFill>
                  <a:srgbClr val="0000FF"/>
                </a:solidFill>
              </a:rPr>
              <a:t>– 9 – 8 – 7 – 6 – 5 – 4 – 3 – 2 – 1 </a:t>
            </a:r>
            <a:r>
              <a:rPr lang="nb-NO" sz="1400" dirty="0" err="1" smtClean="0">
                <a:solidFill>
                  <a:srgbClr val="0000FF"/>
                </a:solidFill>
              </a:rPr>
              <a:t>punten</a:t>
            </a:r>
            <a:endParaRPr lang="nb-NO" sz="1400" dirty="0" smtClean="0">
              <a:solidFill>
                <a:srgbClr val="0000FF"/>
              </a:solidFill>
            </a:endParaRPr>
          </a:p>
          <a:p>
            <a:endParaRPr lang="nb-NO" sz="1400" dirty="0">
              <a:solidFill>
                <a:srgbClr val="0000FF"/>
              </a:solidFill>
            </a:endParaRPr>
          </a:p>
          <a:p>
            <a:r>
              <a:rPr lang="nb-NO" b="1" dirty="0" smtClean="0">
                <a:solidFill>
                  <a:srgbClr val="0000FF"/>
                </a:solidFill>
              </a:rPr>
              <a:t>PUNTEN SAMENGETELD </a:t>
            </a:r>
          </a:p>
          <a:p>
            <a:r>
              <a:rPr lang="nb-NO" sz="1400" dirty="0" smtClean="0">
                <a:solidFill>
                  <a:srgbClr val="0000FF"/>
                </a:solidFill>
              </a:rPr>
              <a:t>(</a:t>
            </a:r>
            <a:r>
              <a:rPr lang="nb-NO" sz="1400" dirty="0" err="1" smtClean="0">
                <a:solidFill>
                  <a:srgbClr val="0000FF"/>
                </a:solidFill>
              </a:rPr>
              <a:t>voorbeeld</a:t>
            </a:r>
            <a:r>
              <a:rPr lang="nb-NO" sz="1400" dirty="0" smtClean="0">
                <a:solidFill>
                  <a:srgbClr val="0000FF"/>
                </a:solidFill>
              </a:rPr>
              <a:t>:  1e </a:t>
            </a:r>
            <a:r>
              <a:rPr lang="nb-NO" sz="1400" dirty="0" err="1" smtClean="0">
                <a:solidFill>
                  <a:srgbClr val="0000FF"/>
                </a:solidFill>
              </a:rPr>
              <a:t>algemeen</a:t>
            </a:r>
            <a:r>
              <a:rPr lang="nb-NO" sz="1400" dirty="0" smtClean="0">
                <a:solidFill>
                  <a:srgbClr val="0000FF"/>
                </a:solidFill>
              </a:rPr>
              <a:t>=20 </a:t>
            </a:r>
            <a:r>
              <a:rPr lang="nb-NO" sz="1400" dirty="0" err="1" smtClean="0">
                <a:solidFill>
                  <a:srgbClr val="0000FF"/>
                </a:solidFill>
              </a:rPr>
              <a:t>pnt</a:t>
            </a:r>
            <a:r>
              <a:rPr lang="nb-NO" sz="1400" dirty="0" smtClean="0">
                <a:solidFill>
                  <a:srgbClr val="0000FF"/>
                </a:solidFill>
              </a:rPr>
              <a:t>. + 1e Klasse= 10 </a:t>
            </a:r>
            <a:r>
              <a:rPr lang="nb-NO" sz="1400" dirty="0" err="1" smtClean="0">
                <a:solidFill>
                  <a:srgbClr val="0000FF"/>
                </a:solidFill>
              </a:rPr>
              <a:t>pnt</a:t>
            </a:r>
            <a:r>
              <a:rPr lang="nb-NO" sz="1400" dirty="0" smtClean="0">
                <a:solidFill>
                  <a:srgbClr val="0000FF"/>
                </a:solidFill>
              </a:rPr>
              <a:t>. = </a:t>
            </a:r>
            <a:r>
              <a:rPr lang="nb-NO" sz="1400" dirty="0" err="1" smtClean="0">
                <a:solidFill>
                  <a:srgbClr val="0000FF"/>
                </a:solidFill>
              </a:rPr>
              <a:t>totaal</a:t>
            </a:r>
            <a:r>
              <a:rPr lang="nb-NO" sz="1400" dirty="0" smtClean="0">
                <a:solidFill>
                  <a:srgbClr val="0000FF"/>
                </a:solidFill>
              </a:rPr>
              <a:t> = </a:t>
            </a:r>
            <a:r>
              <a:rPr lang="nb-NO" sz="1400" dirty="0">
                <a:solidFill>
                  <a:srgbClr val="0000FF"/>
                </a:solidFill>
              </a:rPr>
              <a:t>3</a:t>
            </a:r>
            <a:r>
              <a:rPr lang="nb-NO" sz="1400" dirty="0" smtClean="0">
                <a:solidFill>
                  <a:srgbClr val="0000FF"/>
                </a:solidFill>
              </a:rPr>
              <a:t>0 </a:t>
            </a:r>
            <a:r>
              <a:rPr lang="nb-NO" sz="1400" dirty="0" err="1" smtClean="0">
                <a:solidFill>
                  <a:srgbClr val="0000FF"/>
                </a:solidFill>
              </a:rPr>
              <a:t>punten</a:t>
            </a:r>
            <a:r>
              <a:rPr lang="nb-NO" sz="1400" dirty="0" smtClean="0">
                <a:solidFill>
                  <a:srgbClr val="0000FF"/>
                </a:solidFill>
              </a:rPr>
              <a:t>)</a:t>
            </a:r>
          </a:p>
          <a:p>
            <a:endParaRPr lang="nb-NO" sz="1400" b="1" dirty="0">
              <a:solidFill>
                <a:srgbClr val="0000FF"/>
              </a:solidFill>
            </a:endParaRPr>
          </a:p>
          <a:p>
            <a:r>
              <a:rPr lang="nb-NO" b="1" dirty="0" smtClean="0">
                <a:solidFill>
                  <a:srgbClr val="0000FF"/>
                </a:solidFill>
              </a:rPr>
              <a:t>BONUS PUNTEN </a:t>
            </a:r>
            <a:r>
              <a:rPr lang="nb-NO" sz="1400" dirty="0" smtClean="0">
                <a:solidFill>
                  <a:srgbClr val="0000FF"/>
                </a:solidFill>
              </a:rPr>
              <a:t>per klasse </a:t>
            </a:r>
            <a:endParaRPr lang="nb-NO" sz="1400" dirty="0">
              <a:solidFill>
                <a:srgbClr val="0000FF"/>
              </a:solidFill>
            </a:endParaRPr>
          </a:p>
          <a:p>
            <a:r>
              <a:rPr lang="nb-NO" sz="1400" b="1" dirty="0" smtClean="0">
                <a:solidFill>
                  <a:srgbClr val="0000FF"/>
                </a:solidFill>
              </a:rPr>
              <a:t>	- POWER STAGE 				</a:t>
            </a:r>
            <a:r>
              <a:rPr lang="nb-NO" sz="1400" dirty="0">
                <a:solidFill>
                  <a:srgbClr val="0000FF"/>
                </a:solidFill>
              </a:rPr>
              <a:t>5</a:t>
            </a:r>
            <a:r>
              <a:rPr lang="nb-NO" sz="1400" dirty="0" smtClean="0">
                <a:solidFill>
                  <a:srgbClr val="0000FF"/>
                </a:solidFill>
              </a:rPr>
              <a:t> – 4 – 3 – 2 – 1 </a:t>
            </a:r>
            <a:r>
              <a:rPr lang="nb-NO" sz="1400" dirty="0" err="1" smtClean="0">
                <a:solidFill>
                  <a:srgbClr val="0000FF"/>
                </a:solidFill>
              </a:rPr>
              <a:t>punten</a:t>
            </a:r>
            <a:endParaRPr lang="nb-NO" sz="1400" dirty="0" smtClean="0">
              <a:solidFill>
                <a:srgbClr val="0000FF"/>
              </a:solidFill>
            </a:endParaRPr>
          </a:p>
          <a:p>
            <a:r>
              <a:rPr lang="nb-NO" sz="1400" dirty="0" smtClean="0">
                <a:solidFill>
                  <a:srgbClr val="0000FF"/>
                </a:solidFill>
              </a:rPr>
              <a:t>	- </a:t>
            </a:r>
            <a:r>
              <a:rPr lang="nb-NO" sz="1400" b="1" dirty="0" smtClean="0">
                <a:solidFill>
                  <a:srgbClr val="0000FF"/>
                </a:solidFill>
              </a:rPr>
              <a:t>GESTART		</a:t>
            </a:r>
            <a:r>
              <a:rPr lang="nb-NO" sz="1400" dirty="0">
                <a:solidFill>
                  <a:srgbClr val="0000FF"/>
                </a:solidFill>
              </a:rPr>
              <a:t>			</a:t>
            </a:r>
            <a:r>
              <a:rPr lang="nb-NO" sz="1400" dirty="0" smtClean="0">
                <a:solidFill>
                  <a:srgbClr val="0000FF"/>
                </a:solidFill>
              </a:rPr>
              <a:t>2 </a:t>
            </a:r>
            <a:r>
              <a:rPr lang="nb-NO" sz="1400" dirty="0" err="1" smtClean="0">
                <a:solidFill>
                  <a:srgbClr val="0000FF"/>
                </a:solidFill>
              </a:rPr>
              <a:t>punten</a:t>
            </a:r>
            <a:endParaRPr lang="nb-NO" sz="1400" dirty="0" smtClean="0">
              <a:solidFill>
                <a:srgbClr val="0000FF"/>
              </a:solidFill>
            </a:endParaRPr>
          </a:p>
          <a:p>
            <a:r>
              <a:rPr lang="nb-NO" sz="1400" dirty="0" smtClean="0">
                <a:solidFill>
                  <a:srgbClr val="0000FF"/>
                </a:solidFill>
              </a:rPr>
              <a:t>	- </a:t>
            </a:r>
            <a:r>
              <a:rPr lang="nb-NO" sz="1400" b="1" dirty="0" smtClean="0">
                <a:solidFill>
                  <a:srgbClr val="0000FF"/>
                </a:solidFill>
              </a:rPr>
              <a:t>GEFINISHED	</a:t>
            </a:r>
            <a:r>
              <a:rPr lang="nb-NO" sz="1400" dirty="0" smtClean="0">
                <a:solidFill>
                  <a:srgbClr val="0000FF"/>
                </a:solidFill>
              </a:rPr>
              <a:t>			3 </a:t>
            </a:r>
            <a:r>
              <a:rPr lang="nb-NO" sz="1400" dirty="0" err="1" smtClean="0">
                <a:solidFill>
                  <a:srgbClr val="0000FF"/>
                </a:solidFill>
              </a:rPr>
              <a:t>punten</a:t>
            </a:r>
            <a:endParaRPr lang="nb-NO" sz="1400" dirty="0" smtClean="0">
              <a:solidFill>
                <a:srgbClr val="0000FF"/>
              </a:solidFill>
            </a:endParaRPr>
          </a:p>
          <a:p>
            <a:endParaRPr lang="nb-NO" sz="1400" dirty="0">
              <a:solidFill>
                <a:srgbClr val="0000FF"/>
              </a:solidFill>
            </a:endParaRPr>
          </a:p>
          <a:p>
            <a:r>
              <a:rPr lang="nb-NO" sz="1400" dirty="0">
                <a:solidFill>
                  <a:srgbClr val="0000FF"/>
                </a:solidFill>
              </a:rPr>
              <a:t>(</a:t>
            </a:r>
            <a:r>
              <a:rPr lang="nb-NO" sz="1400" dirty="0" err="1">
                <a:solidFill>
                  <a:srgbClr val="0000FF"/>
                </a:solidFill>
              </a:rPr>
              <a:t>voorbeeld</a:t>
            </a:r>
            <a:r>
              <a:rPr lang="nb-NO" sz="1400" dirty="0">
                <a:solidFill>
                  <a:srgbClr val="0000FF"/>
                </a:solidFill>
              </a:rPr>
              <a:t>: </a:t>
            </a:r>
            <a:r>
              <a:rPr lang="nb-NO" sz="1400" dirty="0" err="1" smtClean="0">
                <a:solidFill>
                  <a:srgbClr val="0000FF"/>
                </a:solidFill>
              </a:rPr>
              <a:t>Vanuit</a:t>
            </a:r>
            <a:r>
              <a:rPr lang="nb-NO" sz="1400" dirty="0" smtClean="0">
                <a:solidFill>
                  <a:srgbClr val="0000FF"/>
                </a:solidFill>
              </a:rPr>
              <a:t> de </a:t>
            </a:r>
            <a:r>
              <a:rPr lang="nb-NO" sz="1400" dirty="0" err="1" smtClean="0">
                <a:solidFill>
                  <a:srgbClr val="0000FF"/>
                </a:solidFill>
              </a:rPr>
              <a:t>wedstrijd</a:t>
            </a:r>
            <a:r>
              <a:rPr lang="nb-NO" sz="1400" dirty="0">
                <a:solidFill>
                  <a:srgbClr val="0000FF"/>
                </a:solidFill>
              </a:rPr>
              <a:t> </a:t>
            </a:r>
            <a:r>
              <a:rPr lang="nb-NO" sz="1400" dirty="0" smtClean="0">
                <a:solidFill>
                  <a:srgbClr val="0000FF"/>
                </a:solidFill>
              </a:rPr>
              <a:t>30 </a:t>
            </a:r>
            <a:r>
              <a:rPr lang="nb-NO" sz="1400" dirty="0" err="1">
                <a:solidFill>
                  <a:srgbClr val="0000FF"/>
                </a:solidFill>
              </a:rPr>
              <a:t>pnt</a:t>
            </a:r>
            <a:r>
              <a:rPr lang="nb-NO" sz="1400" dirty="0">
                <a:solidFill>
                  <a:srgbClr val="0000FF"/>
                </a:solidFill>
              </a:rPr>
              <a:t>. </a:t>
            </a:r>
            <a:r>
              <a:rPr lang="nb-NO" sz="1400" dirty="0" smtClean="0">
                <a:solidFill>
                  <a:srgbClr val="0000FF"/>
                </a:solidFill>
              </a:rPr>
              <a:t>+ BONUS </a:t>
            </a:r>
            <a:r>
              <a:rPr lang="nb-NO" sz="1400" dirty="0" err="1" smtClean="0">
                <a:solidFill>
                  <a:srgbClr val="0000FF"/>
                </a:solidFill>
              </a:rPr>
              <a:t>Gestart</a:t>
            </a:r>
            <a:r>
              <a:rPr lang="nb-NO" sz="1400" dirty="0" smtClean="0">
                <a:solidFill>
                  <a:srgbClr val="0000FF"/>
                </a:solidFill>
              </a:rPr>
              <a:t>/2pnt/Powerstg5pnt/gefinished3pnt </a:t>
            </a:r>
            <a:r>
              <a:rPr lang="nb-NO" sz="1400" b="1" dirty="0" smtClean="0">
                <a:solidFill>
                  <a:srgbClr val="0000FF"/>
                </a:solidFill>
              </a:rPr>
              <a:t>= </a:t>
            </a:r>
            <a:r>
              <a:rPr lang="nb-NO" sz="1400" b="1" dirty="0" err="1" smtClean="0">
                <a:solidFill>
                  <a:srgbClr val="0000FF"/>
                </a:solidFill>
              </a:rPr>
              <a:t>maximaal</a:t>
            </a:r>
            <a:r>
              <a:rPr lang="nb-NO" sz="1400" b="1" dirty="0" smtClean="0">
                <a:solidFill>
                  <a:srgbClr val="0000FF"/>
                </a:solidFill>
              </a:rPr>
              <a:t> </a:t>
            </a:r>
            <a:r>
              <a:rPr lang="nb-NO" sz="1400" b="1" dirty="0">
                <a:solidFill>
                  <a:srgbClr val="0000FF"/>
                </a:solidFill>
              </a:rPr>
              <a:t>40 </a:t>
            </a:r>
            <a:r>
              <a:rPr lang="nb-NO" sz="1400" b="1" dirty="0" err="1">
                <a:solidFill>
                  <a:srgbClr val="0000FF"/>
                </a:solidFill>
              </a:rPr>
              <a:t>punten</a:t>
            </a:r>
            <a:r>
              <a:rPr lang="nb-NO" sz="1400" dirty="0">
                <a:solidFill>
                  <a:srgbClr val="0000FF"/>
                </a:solidFill>
              </a:rPr>
              <a:t>)</a:t>
            </a:r>
          </a:p>
          <a:p>
            <a:endParaRPr lang="nb-NO" dirty="0">
              <a:solidFill>
                <a:srgbClr val="0000FF"/>
              </a:solidFill>
            </a:endParaRPr>
          </a:p>
          <a:p>
            <a:endParaRPr lang="nb-NO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81663" y="417003"/>
            <a:ext cx="10742212" cy="582812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ONRK</a:t>
            </a:r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Nederlands Rally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Kampioenschap</a:t>
            </a:r>
            <a:endParaRPr lang="nl-NL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EU-Nationale – FIA internationale Licentie houders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 klasse RC2, RC3, RC4, RC5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NRK			- 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 Rally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Kampioenschap</a:t>
            </a:r>
            <a:endParaRPr lang="nl-NL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Nationaal – EU-Nationaal – FIA  internationale </a:t>
            </a:r>
            <a:r>
              <a:rPr lang="nl-NL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Licentie </a:t>
            </a: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houders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klasse</a:t>
            </a:r>
            <a:r>
              <a:rPr lang="nl-NL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FIA klasse RC2, RC3, RC4, </a:t>
            </a: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RC5 + NL/RC2, NL/RGT, NL/RC3, NL/RC4, NL/RC5</a:t>
            </a:r>
            <a:endParaRPr lang="nl-NL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NSRK		- 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 Shortrally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Kampioenschap</a:t>
            </a:r>
            <a:endParaRPr lang="nl-NL" sz="1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Nationaal – EU-Nationaal – FIA  internationale Licentie houders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klasse: </a:t>
            </a:r>
            <a:r>
              <a:rPr lang="nl-NL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 klasse RC2, RC3, RC4, RC5 + NL/RC2, NL/RGT, NL/RC3, NL/RC4, </a:t>
            </a: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NL/RC5</a:t>
            </a:r>
            <a:r>
              <a:rPr lang="nl-NL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(geen S21)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NJRK		-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 Junior Rally Kampioenschap</a:t>
            </a:r>
            <a:endParaRPr lang="nl-NL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NJSRK		-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 Junior Short Rally Kampioenschap</a:t>
            </a:r>
            <a:endParaRPr lang="nl-NL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Geboren op of na 1 Januari 2000 / Alle type licenties en klasse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type licentie houders</a:t>
            </a:r>
          </a:p>
          <a:p>
            <a:pPr lvl="5"/>
            <a:r>
              <a:rPr lang="nl-NL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			</a:t>
            </a:r>
            <a:r>
              <a:rPr lang="nl-NL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Ladies </a:t>
            </a:r>
            <a:r>
              <a:rPr lang="nl-NL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  </a:t>
            </a:r>
            <a:r>
              <a:rPr lang="nl-NL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Alle type licenties en klasse (NRK-NSRK)</a:t>
            </a:r>
          </a:p>
          <a:p>
            <a:endParaRPr lang="nl-NL" sz="14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 Challenge</a:t>
            </a:r>
            <a:r>
              <a:rPr lang="nl-NL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HISTORIC FIA KLASSE + NL GROEP H KLASSE </a:t>
            </a:r>
            <a:r>
              <a:rPr lang="nl-NL" sz="1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(einddatum homologatie + 25 jaar)</a:t>
            </a:r>
            <a:endParaRPr lang="nl-NL" sz="1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43" y="5512931"/>
            <a:ext cx="1046894" cy="104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67780"/>
              </p:ext>
            </p:extLst>
          </p:nvPr>
        </p:nvGraphicFramePr>
        <p:xfrm>
          <a:off x="549979" y="222637"/>
          <a:ext cx="10804484" cy="611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979" y="222637"/>
                        <a:ext cx="10804484" cy="6115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28" y="4982640"/>
            <a:ext cx="1221798" cy="222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725433" y="5173464"/>
            <a:ext cx="7315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800" b="1" dirty="0" smtClean="0">
                <a:solidFill>
                  <a:srgbClr val="FF0000"/>
                </a:solidFill>
              </a:rPr>
              <a:t>2018</a:t>
            </a:r>
          </a:p>
          <a:p>
            <a:pPr algn="ctr"/>
            <a:r>
              <a:rPr lang="nb-NO" sz="8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BESTUUR SECTIE RALLY</a:t>
            </a:r>
            <a:endParaRPr lang="nb-NO" sz="8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726626" y="5006493"/>
            <a:ext cx="8194872" cy="307777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none" rtlCol="0">
            <a:spAutoFit/>
          </a:bodyPr>
          <a:lstStyle/>
          <a:p>
            <a:r>
              <a:rPr lang="nb-NO" sz="1400" b="1" dirty="0" smtClean="0">
                <a:solidFill>
                  <a:srgbClr val="FF0000"/>
                </a:solidFill>
              </a:rPr>
              <a:t>CLUB RALLY EN SHORT RALLY VERVALT – TOEKOMST = RALLY LICENTIE ONGEACHT WAT JE RIJDT!</a:t>
            </a:r>
            <a:endParaRPr lang="nb-NO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2149" y="437333"/>
            <a:ext cx="11600953" cy="1296663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Nieuwe </a:t>
            </a:r>
            <a:r>
              <a:rPr lang="nl-N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rallylandschap </a:t>
            </a:r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2018 </a:t>
            </a:r>
            <a:r>
              <a:rPr lang="nl-N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 </a:t>
            </a:r>
            <a:r>
              <a:rPr lang="nl-NL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komende </a:t>
            </a:r>
            <a:r>
              <a:rPr lang="nl-NL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jaren......................</a:t>
            </a:r>
            <a:endParaRPr lang="nl-NL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379" y="1590272"/>
            <a:ext cx="9442768" cy="89172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nl-NL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30" y="2092501"/>
            <a:ext cx="3670466" cy="368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Sylinder 9"/>
          <p:cNvSpPr txBox="1"/>
          <p:nvPr/>
        </p:nvSpPr>
        <p:spPr>
          <a:xfrm>
            <a:off x="4913905" y="3992931"/>
            <a:ext cx="228997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smtClean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BESTUUR SECTIE RALLYS</a:t>
            </a:r>
            <a:endParaRPr lang="nb-NO" sz="1400" b="1" dirty="0">
              <a:solidFill>
                <a:srgbClr val="0000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534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16177"/>
              </p:ext>
            </p:extLst>
          </p:nvPr>
        </p:nvGraphicFramePr>
        <p:xfrm>
          <a:off x="367098" y="277868"/>
          <a:ext cx="11456491" cy="594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098" y="277868"/>
                        <a:ext cx="11456491" cy="5948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1090838" y="5356337"/>
            <a:ext cx="10306027" cy="52322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PLATFORM MET DE 5 BASIS KLASSEN  –  ONGEWIJZIGD R-RALLY / NIEUW DE H-HISTORIC MET FIA EN NATIONAAL KLASSE</a:t>
            </a:r>
            <a:r>
              <a:rPr lang="nb-NO" sz="1400" b="1" dirty="0">
                <a:solidFill>
                  <a:srgbClr val="FF0000"/>
                </a:solidFill>
              </a:rPr>
              <a:t> </a:t>
            </a:r>
            <a:r>
              <a:rPr lang="nb-NO" sz="1400" b="1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nb-NO" sz="1400" b="1" dirty="0" smtClean="0">
                <a:solidFill>
                  <a:srgbClr val="FF0000"/>
                </a:solidFill>
              </a:rPr>
              <a:t>AANGEPAST N-NATIONAAL EN VOLLEDIG NIEUW G-GEMODIFISEERD MET P-PRODUCTION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353589" y="1518701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err="1" smtClean="0">
                <a:solidFill>
                  <a:srgbClr val="FF0000"/>
                </a:solidFill>
              </a:rPr>
              <a:t>WRC’s</a:t>
            </a:r>
            <a:r>
              <a:rPr lang="nb-NO" sz="1000" b="1" dirty="0" smtClean="0">
                <a:solidFill>
                  <a:srgbClr val="FF0000"/>
                </a:solidFill>
              </a:rPr>
              <a:t> UITGESLOTEN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2362871" y="2816045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err="1" smtClean="0">
                <a:solidFill>
                  <a:srgbClr val="FF0000"/>
                </a:solidFill>
              </a:rPr>
              <a:t>RGT’s</a:t>
            </a:r>
            <a:r>
              <a:rPr lang="nb-NO" sz="1000" b="1" dirty="0" smtClean="0">
                <a:solidFill>
                  <a:srgbClr val="FF0000"/>
                </a:solidFill>
              </a:rPr>
              <a:t> UITGESLOTEN</a:t>
            </a:r>
            <a:endParaRPr lang="nb-NO" sz="1000" b="1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466234" y="2164063"/>
            <a:ext cx="1067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 smtClean="0">
                <a:solidFill>
                  <a:srgbClr val="FF0000"/>
                </a:solidFill>
              </a:rPr>
              <a:t>R5 TOP KLASSE</a:t>
            </a:r>
            <a:endParaRPr lang="nb-NO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101737"/>
              </p:ext>
            </p:extLst>
          </p:nvPr>
        </p:nvGraphicFramePr>
        <p:xfrm>
          <a:off x="311440" y="548212"/>
          <a:ext cx="11512150" cy="6077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440" y="548212"/>
                        <a:ext cx="11512150" cy="6077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4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27452"/>
              </p:ext>
            </p:extLst>
          </p:nvPr>
        </p:nvGraphicFramePr>
        <p:xfrm>
          <a:off x="279636" y="230162"/>
          <a:ext cx="11170242" cy="61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636" y="230162"/>
                        <a:ext cx="11170242" cy="610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7060758" y="5128591"/>
            <a:ext cx="4176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>
                <a:solidFill>
                  <a:srgbClr val="FF0000"/>
                </a:solidFill>
              </a:rPr>
              <a:t>EIND HOMOLOGATIE DATUM + 25 JAAR !</a:t>
            </a:r>
            <a:endParaRPr lang="nb-NO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62527"/>
              </p:ext>
            </p:extLst>
          </p:nvPr>
        </p:nvGraphicFramePr>
        <p:xfrm>
          <a:off x="318053" y="198356"/>
          <a:ext cx="11346510" cy="61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053" y="198356"/>
                        <a:ext cx="11346510" cy="61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251373"/>
              </p:ext>
            </p:extLst>
          </p:nvPr>
        </p:nvGraphicFramePr>
        <p:xfrm>
          <a:off x="303489" y="532309"/>
          <a:ext cx="11424685" cy="607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Acrobat Document" r:id="rId3" imgW="6415981" imgH="4533840" progId="AcroExch.Document.DC">
                  <p:embed/>
                </p:oleObj>
              </mc:Choice>
              <mc:Fallback>
                <p:oleObj name="Acrobat Document" r:id="rId3" imgW="6415981" imgH="4533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489" y="532309"/>
                        <a:ext cx="11424685" cy="6072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354473" y="3935989"/>
            <a:ext cx="355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« </a:t>
            </a:r>
            <a:r>
              <a:rPr lang="nb-NO" sz="1400" b="1" dirty="0">
                <a:solidFill>
                  <a:srgbClr val="FF0000"/>
                </a:solidFill>
              </a:rPr>
              <a:t>G</a:t>
            </a:r>
            <a:r>
              <a:rPr lang="nb-NO" sz="1000" b="1" dirty="0" smtClean="0">
                <a:solidFill>
                  <a:srgbClr val="FF0000"/>
                </a:solidFill>
              </a:rPr>
              <a:t> » IS EEN GEHEEL NIEUWE KLASSE VOOR NEDERLAND</a:t>
            </a:r>
          </a:p>
          <a:p>
            <a:pPr algn="ctr"/>
            <a:r>
              <a:rPr lang="nb-NO" sz="1000" b="1" dirty="0" smtClean="0">
                <a:solidFill>
                  <a:srgbClr val="FF0000"/>
                </a:solidFill>
              </a:rPr>
              <a:t>IN LIJN MET HET DUITSE GROEP F REGLEMENT </a:t>
            </a:r>
            <a:endParaRPr lang="nb-NO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4DD1CBC1CF64298AE536E121051E6" ma:contentTypeVersion="7" ma:contentTypeDescription="Een nieuw document maken." ma:contentTypeScope="" ma:versionID="ca62abbcfd9a6bd7d3e9d5810f5e94a3">
  <xsd:schema xmlns:xsd="http://www.w3.org/2001/XMLSchema" xmlns:xs="http://www.w3.org/2001/XMLSchema" xmlns:p="http://schemas.microsoft.com/office/2006/metadata/properties" xmlns:ns2="71f18ff2-923f-4247-81ed-582b72dc57f3" xmlns:ns3="39e41ecf-0c43-4f87-83eb-ba24c19cfb94" targetNamespace="http://schemas.microsoft.com/office/2006/metadata/properties" ma:root="true" ma:fieldsID="3946b5c1e56482976d4e911d408e0d70" ns2:_="" ns3:_="">
    <xsd:import namespace="71f18ff2-923f-4247-81ed-582b72dc57f3"/>
    <xsd:import namespace="39e41ecf-0c43-4f87-83eb-ba24c19cfb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18ff2-923f-4247-81ed-582b72dc57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41ecf-0c43-4f87-83eb-ba24c19cfb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A75CD9-EB37-4DDF-96E9-8584F1D99F1D}"/>
</file>

<file path=customXml/itemProps2.xml><?xml version="1.0" encoding="utf-8"?>
<ds:datastoreItem xmlns:ds="http://schemas.openxmlformats.org/officeDocument/2006/customXml" ds:itemID="{C182DBF0-D34E-4B0B-90CB-E5820C2EA660}"/>
</file>

<file path=customXml/itemProps3.xml><?xml version="1.0" encoding="utf-8"?>
<ds:datastoreItem xmlns:ds="http://schemas.openxmlformats.org/officeDocument/2006/customXml" ds:itemID="{0C09A8F8-13EA-41F9-A3D7-A5807B90D5D5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689</TotalTime>
  <Words>322</Words>
  <Application>Microsoft Office PowerPoint</Application>
  <PresentationFormat>Aangepast</PresentationFormat>
  <Paragraphs>69</Paragraphs>
  <Slides>23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Segment</vt:lpstr>
      <vt:lpstr>Acrobat Document</vt:lpstr>
      <vt:lpstr>Rally plannen 2018 en de komende 5 jaar   1: LICENTIES 2018 2: NIEUWE RALLYLANDSCHAP 2018 EN TOEKOMST 3: RALLYKAMPIOENSCHAPPEN 2018</vt:lpstr>
      <vt:lpstr>1: LICENTIEs 2018  WIJZIGINGEN</vt:lpstr>
      <vt:lpstr>PowerPoint-presentatie</vt:lpstr>
      <vt:lpstr> 2: Nieuwe rallylandschap voor 2018      en de komende jaren......................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3: RALLY KAMPIOENSCHAPPEN 2018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RALLY KAMPIOENSCHAP 2015</dc:title>
  <dc:creator>Arie Kroeze</dc:creator>
  <cp:lastModifiedBy>User</cp:lastModifiedBy>
  <cp:revision>124</cp:revision>
  <dcterms:created xsi:type="dcterms:W3CDTF">2014-12-29T18:10:08Z</dcterms:created>
  <dcterms:modified xsi:type="dcterms:W3CDTF">2017-11-13T08:50:55Z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0x0101006A24DD1CBC1CF64298AE536E121051E6</vt:lpwstr>
  </property>
</Properties>
</file>